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445" r:id="rId3"/>
    <p:sldId id="450" r:id="rId4"/>
    <p:sldId id="446" r:id="rId5"/>
    <p:sldId id="466" r:id="rId6"/>
    <p:sldId id="467" r:id="rId7"/>
    <p:sldId id="463" r:id="rId8"/>
    <p:sldId id="465" r:id="rId9"/>
    <p:sldId id="462" r:id="rId10"/>
    <p:sldId id="472" r:id="rId11"/>
    <p:sldId id="464" r:id="rId12"/>
    <p:sldId id="468" r:id="rId13"/>
    <p:sldId id="469" r:id="rId14"/>
    <p:sldId id="470" r:id="rId15"/>
    <p:sldId id="471" r:id="rId16"/>
    <p:sldId id="473" r:id="rId17"/>
    <p:sldId id="474" r:id="rId18"/>
    <p:sldId id="475" r:id="rId19"/>
    <p:sldId id="451" r:id="rId20"/>
    <p:sldId id="452" r:id="rId21"/>
    <p:sldId id="453" r:id="rId22"/>
    <p:sldId id="454" r:id="rId23"/>
    <p:sldId id="447" r:id="rId24"/>
    <p:sldId id="455" r:id="rId25"/>
    <p:sldId id="456" r:id="rId26"/>
    <p:sldId id="457" r:id="rId27"/>
    <p:sldId id="458" r:id="rId28"/>
    <p:sldId id="459" r:id="rId29"/>
    <p:sldId id="460" r:id="rId30"/>
    <p:sldId id="46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690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30BEF-4652-4969-BE46-41AED3AB656F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7D68B-D73C-4F4C-8F6D-77202CCE5E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51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4" descr="vsb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" y="152400"/>
            <a:ext cx="1625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isis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00" y="152401"/>
            <a:ext cx="1828800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731838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09728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.gokhale@vanderbilt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rtualbox.org/manual/UserManual.html#vboxman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0426"/>
            <a:ext cx="9144000" cy="1470025"/>
          </a:xfrm>
        </p:spPr>
        <p:txBody>
          <a:bodyPr/>
          <a:lstStyle/>
          <a:p>
            <a:r>
              <a:rPr lang="en-US" dirty="0"/>
              <a:t>CS4287/5287: Cloud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733800"/>
            <a:ext cx="6400800" cy="106680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Instructor: Aniruddha (Andy) Gokhale</a:t>
            </a:r>
          </a:p>
          <a:p>
            <a:r>
              <a:rPr lang="en-US" dirty="0">
                <a:solidFill>
                  <a:srgbClr val="0070C0"/>
                </a:solidFill>
                <a:hlinkClick r:id="rId2"/>
              </a:rPr>
              <a:t>a.gokhale@vanderbilt.edu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http://www.dre.vanderbilt.edu/~gokhale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276600" y="381000"/>
            <a:ext cx="5486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3200" b="1" dirty="0"/>
              <a:t>Fall 2020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3200" b="1" dirty="0"/>
              <a:t>Vanderbilt University</a:t>
            </a:r>
          </a:p>
          <a:p>
            <a:pPr algn="ctr">
              <a:spcBef>
                <a:spcPct val="20000"/>
              </a:spcBef>
              <a:defRPr/>
            </a:pPr>
            <a:r>
              <a:rPr lang="en-US" sz="3200" b="1" dirty="0"/>
              <a:t>Dept of Electrical Eng &amp; Comp Sc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95600" y="5181600"/>
            <a:ext cx="64008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3200" b="1" dirty="0">
                <a:solidFill>
                  <a:srgbClr val="00B050"/>
                </a:solidFill>
              </a:rPr>
              <a:t>Scaffolding for Assignment #1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92F9-C33C-48C9-B166-0988479A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Fixed IP Address to VMs on NAT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B0641E-F951-4EFD-A43E-ED2475C7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4038599"/>
          </a:xfrm>
        </p:spPr>
        <p:txBody>
          <a:bodyPr>
            <a:normAutofit/>
          </a:bodyPr>
          <a:lstStyle/>
          <a:p>
            <a:r>
              <a:rPr lang="en-US" dirty="0"/>
              <a:t>We will assign fixed IP addresses to our VMs so that they don’t keep changing their IP addresses every time they boot up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3EF4A-5D13-471B-949F-D07D320D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45250"/>
            <a:ext cx="11808172" cy="1219200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D1DF0FC-EB4C-49FD-8131-313BB46543F5}"/>
              </a:ext>
            </a:extLst>
          </p:cNvPr>
          <p:cNvSpPr/>
          <p:nvPr/>
        </p:nvSpPr>
        <p:spPr>
          <a:xfrm>
            <a:off x="9163244" y="3689625"/>
            <a:ext cx="2667000" cy="914400"/>
          </a:xfrm>
          <a:prstGeom prst="wedgeRoundRectCallout">
            <a:avLst>
              <a:gd name="adj1" fmla="val -183344"/>
              <a:gd name="adj2" fmla="val -11620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DHCP will always assign this IP to this 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AFC23-6E2D-4C1E-92FA-14E763970628}"/>
              </a:ext>
            </a:extLst>
          </p:cNvPr>
          <p:cNvSpPr txBox="1"/>
          <p:nvPr/>
        </p:nvSpPr>
        <p:spPr>
          <a:xfrm>
            <a:off x="2057400" y="5459956"/>
            <a:ext cx="7334444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 assigned 192.168.15.2 to VM1 and 192.168.15.3 to VM2</a:t>
            </a:r>
          </a:p>
        </p:txBody>
      </p:sp>
    </p:spTree>
    <p:extLst>
      <p:ext uri="{BB962C8B-B14F-4D97-AF65-F5344CB8AC3E}">
        <p14:creationId xmlns:p14="http://schemas.microsoft.com/office/powerpoint/2010/main" val="551916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BBE4-F0CC-43B2-96B6-84F00FCC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VirtualBox Host-Only Network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5FE563-8A47-4314-A414-FF05AB6C9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way for VMs on the same host to talk to each other is if they are part of the same “Host-only Network”</a:t>
            </a:r>
          </a:p>
          <a:p>
            <a:r>
              <a:rPr lang="en-US" dirty="0"/>
              <a:t>This allows internal communication within the host only</a:t>
            </a:r>
          </a:p>
          <a:p>
            <a:r>
              <a:rPr lang="en-US" dirty="0"/>
              <a:t>No communication to the outside world is possible using the Host-only Network</a:t>
            </a:r>
          </a:p>
          <a:p>
            <a:r>
              <a:rPr lang="en-US" dirty="0"/>
              <a:t>We will also create a Host-only Network and have our VMs be part of that network also</a:t>
            </a:r>
          </a:p>
        </p:txBody>
      </p:sp>
    </p:spTree>
    <p:extLst>
      <p:ext uri="{BB962C8B-B14F-4D97-AF65-F5344CB8AC3E}">
        <p14:creationId xmlns:p14="http://schemas.microsoft.com/office/powerpoint/2010/main" val="3307416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2583-F346-4412-BA8E-A2CC7E32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Host-Only Network from GUI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0E8171-BDAE-47A4-A453-F4759A2BD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9800" y="874469"/>
            <a:ext cx="7010400" cy="4206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093BF-6C06-46DB-9A67-159BB5467657}"/>
              </a:ext>
            </a:extLst>
          </p:cNvPr>
          <p:cNvSpPr txBox="1"/>
          <p:nvPr/>
        </p:nvSpPr>
        <p:spPr>
          <a:xfrm>
            <a:off x="605692" y="5433446"/>
            <a:ext cx="10187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From the File menu, select Host Network Manager, and press Create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Then choose Properties and enable DHCP and set the network mask as shown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can create this via </a:t>
            </a:r>
            <a:r>
              <a:rPr lang="en-US" sz="2400" dirty="0" err="1"/>
              <a:t>VBoxManage</a:t>
            </a:r>
            <a:r>
              <a:rPr lang="en-US" sz="2400" dirty="0"/>
              <a:t> command also</a:t>
            </a:r>
          </a:p>
        </p:txBody>
      </p:sp>
    </p:spTree>
    <p:extLst>
      <p:ext uri="{BB962C8B-B14F-4D97-AF65-F5344CB8AC3E}">
        <p14:creationId xmlns:p14="http://schemas.microsoft.com/office/powerpoint/2010/main" val="321326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C5DE-843D-4D9E-9C03-59B6CE2E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Properties of Host-Only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757008-00DB-4595-B68B-3574E5688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338" y="990600"/>
            <a:ext cx="7981324" cy="513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C6280E-E0C4-4FEB-B1D1-9BC9BADAF44A}"/>
              </a:ext>
            </a:extLst>
          </p:cNvPr>
          <p:cNvSpPr txBox="1"/>
          <p:nvPr/>
        </p:nvSpPr>
        <p:spPr>
          <a:xfrm>
            <a:off x="576385" y="6323075"/>
            <a:ext cx="10912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also click on the Tools and select Networks and modify the properties of the n/w we created</a:t>
            </a:r>
          </a:p>
        </p:txBody>
      </p:sp>
    </p:spTree>
    <p:extLst>
      <p:ext uri="{BB962C8B-B14F-4D97-AF65-F5344CB8AC3E}">
        <p14:creationId xmlns:p14="http://schemas.microsoft.com/office/powerpoint/2010/main" val="2299924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A432-DA20-437D-8915-1297E6CD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Host-Only Interfaces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642DFD-B466-42D1-BD32-0930AB019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143000"/>
            <a:ext cx="8610600" cy="4033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B98AA-A5F9-4F94-BC53-80252AFACC31}"/>
              </a:ext>
            </a:extLst>
          </p:cNvPr>
          <p:cNvSpPr txBox="1"/>
          <p:nvPr/>
        </p:nvSpPr>
        <p:spPr>
          <a:xfrm>
            <a:off x="609600" y="5715000"/>
            <a:ext cx="10625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Here I made sure that the DHCP is enabled for the host only network just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 also listed it via </a:t>
            </a:r>
            <a:r>
              <a:rPr lang="en-US" sz="2400" dirty="0" err="1"/>
              <a:t>VBoxManage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8159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92E40-627D-4C8A-A745-9C80C066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Host-Only Adapters to VMs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C54DBF-089F-460F-B79E-9D379B7BFB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823" y="1558982"/>
            <a:ext cx="5856577" cy="376543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45ECE-F590-46FD-8558-96D2C73428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599" y="1558982"/>
            <a:ext cx="5839157" cy="3775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DA9AF3-F4CC-4E95-811B-63A373CE87F9}"/>
              </a:ext>
            </a:extLst>
          </p:cNvPr>
          <p:cNvSpPr txBox="1"/>
          <p:nvPr/>
        </p:nvSpPr>
        <p:spPr>
          <a:xfrm>
            <a:off x="361321" y="5752365"/>
            <a:ext cx="11469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both VMs, we choose the host only network that we just created as their Adapter #2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See the settings in the advanced tab</a:t>
            </a:r>
          </a:p>
        </p:txBody>
      </p:sp>
    </p:spTree>
    <p:extLst>
      <p:ext uri="{BB962C8B-B14F-4D97-AF65-F5344CB8AC3E}">
        <p14:creationId xmlns:p14="http://schemas.microsoft.com/office/powerpoint/2010/main" val="1444702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EC373-CAE6-461B-A973-43592814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Fixed IP Addresses in Host-Only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BE5111-07B8-4B52-85E0-C16576207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191" y="1447800"/>
            <a:ext cx="10657334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F9B8C0-8412-48F8-9F27-97B17836BF1E}"/>
              </a:ext>
            </a:extLst>
          </p:cNvPr>
          <p:cNvSpPr txBox="1"/>
          <p:nvPr/>
        </p:nvSpPr>
        <p:spPr>
          <a:xfrm>
            <a:off x="1524000" y="5638800"/>
            <a:ext cx="8773749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I assigned 192.168.56.102 to VM1 and 192.168.56.103 to VM2</a:t>
            </a:r>
          </a:p>
          <a:p>
            <a:r>
              <a:rPr lang="en-US" sz="2400" dirty="0"/>
              <a:t>However, I will be using the NAT Network IP addresses for operations</a:t>
            </a:r>
          </a:p>
        </p:txBody>
      </p:sp>
    </p:spTree>
    <p:extLst>
      <p:ext uri="{BB962C8B-B14F-4D97-AF65-F5344CB8AC3E}">
        <p14:creationId xmlns:p14="http://schemas.microsoft.com/office/powerpoint/2010/main" val="255048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9C48C-1BA4-470C-9AC4-C8B9CD69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the Two VMs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3E6067-604F-437D-8BBB-DF2AB09B9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325" y="990600"/>
            <a:ext cx="8021350" cy="513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97D3BE-8CA5-4D1E-BA05-6A5B37C7B02C}"/>
              </a:ext>
            </a:extLst>
          </p:cNvPr>
          <p:cNvSpPr txBox="1"/>
          <p:nvPr/>
        </p:nvSpPr>
        <p:spPr>
          <a:xfrm>
            <a:off x="1729638" y="6250002"/>
            <a:ext cx="8377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Select the two VMs and click the Start button on the top</a:t>
            </a:r>
          </a:p>
        </p:txBody>
      </p:sp>
    </p:spTree>
    <p:extLst>
      <p:ext uri="{BB962C8B-B14F-4D97-AF65-F5344CB8AC3E}">
        <p14:creationId xmlns:p14="http://schemas.microsoft.com/office/powerpoint/2010/main" val="3169820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DF47-5EE3-4392-9842-6FC1E16FE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VMs After </a:t>
            </a:r>
            <a:r>
              <a:rPr lang="en-US" dirty="0"/>
              <a:t>Boot 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E19F1-808F-4F27-A59C-17EEEE20E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1916" y="1600200"/>
            <a:ext cx="868816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6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BDCF-26A2-40DD-B99C-90D11213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ifconfig</a:t>
            </a:r>
            <a:r>
              <a:rPr lang="en-US" dirty="0"/>
              <a:t> Output on VM1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4B58DD-CE68-4CA7-A458-A6D1D41B5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862" y="996139"/>
            <a:ext cx="7134277" cy="5124487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42D7611-8A07-4C47-9BCA-F87BDB1C654A}"/>
              </a:ext>
            </a:extLst>
          </p:cNvPr>
          <p:cNvSpPr/>
          <p:nvPr/>
        </p:nvSpPr>
        <p:spPr>
          <a:xfrm>
            <a:off x="8610600" y="1292853"/>
            <a:ext cx="1752600" cy="914400"/>
          </a:xfrm>
          <a:prstGeom prst="wedgeRoundRectCallout">
            <a:avLst>
              <a:gd name="adj1" fmla="val -244695"/>
              <a:gd name="adj2" fmla="val 8691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NAT network IP address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49909A9-EC5F-4721-AE9D-2E6C1D7D761D}"/>
              </a:ext>
            </a:extLst>
          </p:cNvPr>
          <p:cNvSpPr/>
          <p:nvPr/>
        </p:nvSpPr>
        <p:spPr>
          <a:xfrm>
            <a:off x="8763000" y="2590800"/>
            <a:ext cx="1752600" cy="914400"/>
          </a:xfrm>
          <a:prstGeom prst="wedgeRoundRectCallout">
            <a:avLst>
              <a:gd name="adj1" fmla="val -244695"/>
              <a:gd name="adj2" fmla="val 8691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Host-only network IP address</a:t>
            </a:r>
          </a:p>
        </p:txBody>
      </p:sp>
    </p:spTree>
    <p:extLst>
      <p:ext uri="{BB962C8B-B14F-4D97-AF65-F5344CB8AC3E}">
        <p14:creationId xmlns:p14="http://schemas.microsoft.com/office/powerpoint/2010/main" val="92478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C8B2-55A9-4E56-A5EE-17C07D9D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this Slide Deck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FDCBC-E68D-48D2-B902-B1796EBA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Describes a basic setup to test solution locally but using VMs</a:t>
            </a:r>
          </a:p>
          <a:p>
            <a:r>
              <a:rPr lang="en-US" dirty="0"/>
              <a:t>Scenario </a:t>
            </a:r>
          </a:p>
          <a:p>
            <a:pPr lvl="1"/>
            <a:r>
              <a:rPr lang="en-US" dirty="0"/>
              <a:t>Demo comprises a Kafka setup and connector to database</a:t>
            </a:r>
          </a:p>
          <a:p>
            <a:pPr lvl="1"/>
            <a:r>
              <a:rPr lang="en-US" dirty="0"/>
              <a:t>My demo setup includes 2 </a:t>
            </a:r>
            <a:r>
              <a:rPr lang="en-US" dirty="0" err="1"/>
              <a:t>Virtualbox</a:t>
            </a:r>
            <a:r>
              <a:rPr lang="en-US" dirty="0"/>
              <a:t> VMs created on my laptop (one Ubuntu 18.04 and one Ubuntu 20.04)</a:t>
            </a:r>
          </a:p>
          <a:p>
            <a:pPr lvl="1"/>
            <a:r>
              <a:rPr lang="en-US" dirty="0"/>
              <a:t>Your assignment will include VM on laptop serving as the client/generator of events, and VMs on the cloud</a:t>
            </a:r>
          </a:p>
          <a:p>
            <a:r>
              <a:rPr lang="en-US" dirty="0"/>
              <a:t>Demo</a:t>
            </a:r>
          </a:p>
          <a:p>
            <a:pPr lvl="1"/>
            <a:r>
              <a:rPr lang="en-US" dirty="0"/>
              <a:t>Command line demo</a:t>
            </a:r>
          </a:p>
          <a:p>
            <a:pPr lvl="1"/>
            <a:r>
              <a:rPr lang="en-US" dirty="0"/>
              <a:t>Kafka Python streaming API for programmatic approach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97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BDCF-26A2-40DD-B99C-90D11213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ifconfig</a:t>
            </a:r>
            <a:r>
              <a:rPr lang="en-US" dirty="0"/>
              <a:t> Output on VM2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8BDDE8-2ADD-45A1-92EA-94D2DB4B4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021" y="990601"/>
            <a:ext cx="7081959" cy="513556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E3D3E26-C186-4C76-BE0F-E64B79590D55}"/>
              </a:ext>
            </a:extLst>
          </p:cNvPr>
          <p:cNvSpPr/>
          <p:nvPr/>
        </p:nvSpPr>
        <p:spPr>
          <a:xfrm>
            <a:off x="8608279" y="1198932"/>
            <a:ext cx="1752600" cy="914400"/>
          </a:xfrm>
          <a:prstGeom prst="wedgeRoundRectCallout">
            <a:avLst>
              <a:gd name="adj1" fmla="val -236808"/>
              <a:gd name="adj2" fmla="val 9622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NAT network IP address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5652D89-07EF-4914-94E9-07EBB72B827D}"/>
              </a:ext>
            </a:extLst>
          </p:cNvPr>
          <p:cNvSpPr/>
          <p:nvPr/>
        </p:nvSpPr>
        <p:spPr>
          <a:xfrm>
            <a:off x="8760679" y="2496879"/>
            <a:ext cx="1752600" cy="914400"/>
          </a:xfrm>
          <a:prstGeom prst="wedgeRoundRectCallout">
            <a:avLst>
              <a:gd name="adj1" fmla="val -244695"/>
              <a:gd name="adj2" fmla="val 8691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Host-only network IP address</a:t>
            </a:r>
          </a:p>
        </p:txBody>
      </p:sp>
    </p:spTree>
    <p:extLst>
      <p:ext uri="{BB962C8B-B14F-4D97-AF65-F5344CB8AC3E}">
        <p14:creationId xmlns:p14="http://schemas.microsoft.com/office/powerpoint/2010/main" val="154031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2E425-B768-453E-9F30-2438DAC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config/</a:t>
            </a:r>
            <a:r>
              <a:rPr lang="en-US" dirty="0" err="1"/>
              <a:t>server.properties</a:t>
            </a:r>
            <a:r>
              <a:rPr lang="en-US" dirty="0"/>
              <a:t> on VM1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D4546D-ED11-468E-93C0-43E88B1C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39440"/>
            <a:ext cx="6229396" cy="904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081163-8D7D-494A-BA71-95E81627F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2469573"/>
            <a:ext cx="6267496" cy="2466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5771A-2905-43CD-B780-76672E1B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122" y="5181601"/>
            <a:ext cx="5286414" cy="723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65A5A3-9144-4A74-B33F-C9BE4146B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123" y="5861059"/>
            <a:ext cx="5210213" cy="962032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1B87B6D-DDCF-4228-B572-5B71CF6486C7}"/>
              </a:ext>
            </a:extLst>
          </p:cNvPr>
          <p:cNvSpPr/>
          <p:nvPr/>
        </p:nvSpPr>
        <p:spPr>
          <a:xfrm>
            <a:off x="8608279" y="1198932"/>
            <a:ext cx="1752600" cy="914400"/>
          </a:xfrm>
          <a:prstGeom prst="wedgeRoundRectCallout">
            <a:avLst>
              <a:gd name="adj1" fmla="val -367600"/>
              <a:gd name="adj2" fmla="val 400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broker id = 0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F129571-D289-42AD-9BA0-BD9E25E14EE9}"/>
              </a:ext>
            </a:extLst>
          </p:cNvPr>
          <p:cNvSpPr/>
          <p:nvPr/>
        </p:nvSpPr>
        <p:spPr>
          <a:xfrm>
            <a:off x="8760679" y="2286000"/>
            <a:ext cx="1752600" cy="914400"/>
          </a:xfrm>
          <a:prstGeom prst="wedgeRoundRectCallout">
            <a:avLst>
              <a:gd name="adj1" fmla="val -287552"/>
              <a:gd name="adj2" fmla="val 1539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NAT network IP address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4C5AAD-4A56-4CAA-BE25-BDB924ECB791}"/>
              </a:ext>
            </a:extLst>
          </p:cNvPr>
          <p:cNvSpPr/>
          <p:nvPr/>
        </p:nvSpPr>
        <p:spPr>
          <a:xfrm>
            <a:off x="8913079" y="3352800"/>
            <a:ext cx="1752600" cy="914400"/>
          </a:xfrm>
          <a:prstGeom prst="wedgeRoundRectCallout">
            <a:avLst>
              <a:gd name="adj1" fmla="val -253246"/>
              <a:gd name="adj2" fmla="val 1950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NAT network IP address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778C978-E9B7-4FEC-B354-9442A62D6BDD}"/>
              </a:ext>
            </a:extLst>
          </p:cNvPr>
          <p:cNvSpPr/>
          <p:nvPr/>
        </p:nvSpPr>
        <p:spPr>
          <a:xfrm>
            <a:off x="8913079" y="4419600"/>
            <a:ext cx="1752600" cy="914400"/>
          </a:xfrm>
          <a:prstGeom prst="wedgeRoundRectCallout">
            <a:avLst>
              <a:gd name="adj1" fmla="val -260393"/>
              <a:gd name="adj2" fmla="val -651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Uncomment this line about security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0509E6A-8FAF-49FD-A1E7-4E0FA6E7EB36}"/>
              </a:ext>
            </a:extLst>
          </p:cNvPr>
          <p:cNvSpPr/>
          <p:nvPr/>
        </p:nvSpPr>
        <p:spPr>
          <a:xfrm>
            <a:off x="8915400" y="5410201"/>
            <a:ext cx="1752600" cy="495305"/>
          </a:xfrm>
          <a:prstGeom prst="wedgeRoundRectCallout">
            <a:avLst>
              <a:gd name="adj1" fmla="val -293270"/>
              <a:gd name="adj2" fmla="val -5035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Replication factor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104DA26-3291-40D5-B1E1-4F5CC811ACB7}"/>
              </a:ext>
            </a:extLst>
          </p:cNvPr>
          <p:cNvSpPr/>
          <p:nvPr/>
        </p:nvSpPr>
        <p:spPr>
          <a:xfrm>
            <a:off x="8915400" y="6057896"/>
            <a:ext cx="1752600" cy="495305"/>
          </a:xfrm>
          <a:prstGeom prst="wedgeRoundRectCallout">
            <a:avLst>
              <a:gd name="adj1" fmla="val -224658"/>
              <a:gd name="adj2" fmla="val 8873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reach the zookeeper</a:t>
            </a:r>
          </a:p>
        </p:txBody>
      </p:sp>
    </p:spTree>
    <p:extLst>
      <p:ext uri="{BB962C8B-B14F-4D97-AF65-F5344CB8AC3E}">
        <p14:creationId xmlns:p14="http://schemas.microsoft.com/office/powerpoint/2010/main" val="1852289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73569C4-871F-400F-A541-F6D18248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107110"/>
            <a:ext cx="5286414" cy="4762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1DB077-B303-4FBC-B69E-FE898AF0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5148260"/>
            <a:ext cx="4210081" cy="676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556548-1C84-43BE-AE5E-1A421712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316770"/>
            <a:ext cx="6038894" cy="2438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6B7EA7-CA91-492D-9E43-6FF2DCAF6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1371600"/>
            <a:ext cx="6000794" cy="800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2E425-B768-453E-9F30-2438DAC9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config/</a:t>
            </a:r>
            <a:r>
              <a:rPr lang="en-US" dirty="0" err="1"/>
              <a:t>server.properties</a:t>
            </a:r>
            <a:r>
              <a:rPr lang="en-US" dirty="0"/>
              <a:t> on VM2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1B87B6D-DDCF-4228-B572-5B71CF6486C7}"/>
              </a:ext>
            </a:extLst>
          </p:cNvPr>
          <p:cNvSpPr/>
          <p:nvPr/>
        </p:nvSpPr>
        <p:spPr>
          <a:xfrm>
            <a:off x="8608279" y="1198932"/>
            <a:ext cx="1752600" cy="914400"/>
          </a:xfrm>
          <a:prstGeom prst="wedgeRoundRectCallout">
            <a:avLst>
              <a:gd name="adj1" fmla="val -367600"/>
              <a:gd name="adj2" fmla="val 4005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broker id = 1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1F129571-D289-42AD-9BA0-BD9E25E14EE9}"/>
              </a:ext>
            </a:extLst>
          </p:cNvPr>
          <p:cNvSpPr/>
          <p:nvPr/>
        </p:nvSpPr>
        <p:spPr>
          <a:xfrm>
            <a:off x="8760679" y="2286000"/>
            <a:ext cx="1752600" cy="914400"/>
          </a:xfrm>
          <a:prstGeom prst="wedgeRoundRectCallout">
            <a:avLst>
              <a:gd name="adj1" fmla="val -291126"/>
              <a:gd name="adj2" fmla="val -1199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NAT network IP address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4C5AAD-4A56-4CAA-BE25-BDB924ECB791}"/>
              </a:ext>
            </a:extLst>
          </p:cNvPr>
          <p:cNvSpPr/>
          <p:nvPr/>
        </p:nvSpPr>
        <p:spPr>
          <a:xfrm>
            <a:off x="8913079" y="3352800"/>
            <a:ext cx="1752600" cy="914400"/>
          </a:xfrm>
          <a:prstGeom prst="wedgeRoundRectCallout">
            <a:avLst>
              <a:gd name="adj1" fmla="val -253961"/>
              <a:gd name="adj2" fmla="val -514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NAT network IP address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778C978-E9B7-4FEC-B354-9442A62D6BDD}"/>
              </a:ext>
            </a:extLst>
          </p:cNvPr>
          <p:cNvSpPr/>
          <p:nvPr/>
        </p:nvSpPr>
        <p:spPr>
          <a:xfrm>
            <a:off x="8913079" y="4419600"/>
            <a:ext cx="1752600" cy="914400"/>
          </a:xfrm>
          <a:prstGeom prst="wedgeRoundRectCallout">
            <a:avLst>
              <a:gd name="adj1" fmla="val -252531"/>
              <a:gd name="adj2" fmla="val -3939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Uncomment this line about security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0509E6A-8FAF-49FD-A1E7-4E0FA6E7EB36}"/>
              </a:ext>
            </a:extLst>
          </p:cNvPr>
          <p:cNvSpPr/>
          <p:nvPr/>
        </p:nvSpPr>
        <p:spPr>
          <a:xfrm>
            <a:off x="8915400" y="5410201"/>
            <a:ext cx="1752600" cy="495305"/>
          </a:xfrm>
          <a:prstGeom prst="wedgeRoundRectCallout">
            <a:avLst>
              <a:gd name="adj1" fmla="val -293270"/>
              <a:gd name="adj2" fmla="val -5035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Replication factor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104DA26-3291-40D5-B1E1-4F5CC811ACB7}"/>
              </a:ext>
            </a:extLst>
          </p:cNvPr>
          <p:cNvSpPr/>
          <p:nvPr/>
        </p:nvSpPr>
        <p:spPr>
          <a:xfrm>
            <a:off x="8915400" y="6057896"/>
            <a:ext cx="1752600" cy="495305"/>
          </a:xfrm>
          <a:prstGeom prst="wedgeRoundRectCallout">
            <a:avLst>
              <a:gd name="adj1" fmla="val -165337"/>
              <a:gd name="adj2" fmla="val 1539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reach the zookeeper</a:t>
            </a:r>
          </a:p>
        </p:txBody>
      </p:sp>
    </p:spTree>
    <p:extLst>
      <p:ext uri="{BB962C8B-B14F-4D97-AF65-F5344CB8AC3E}">
        <p14:creationId xmlns:p14="http://schemas.microsoft.com/office/powerpoint/2010/main" val="2810288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C9B4-A37C-430D-86DB-97481BE6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Zookeeper on VM2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C17010-C456-4420-95FA-AAC737634E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01449" y="3276600"/>
            <a:ext cx="7543800" cy="338809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003D3E-2FE8-4670-B25F-775D5DDF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7400" y="1348753"/>
            <a:ext cx="7696200" cy="1752600"/>
          </a:xfrm>
        </p:spPr>
        <p:txBody>
          <a:bodyPr>
            <a:normAutofit/>
          </a:bodyPr>
          <a:lstStyle/>
          <a:p>
            <a:r>
              <a:rPr lang="en-US" dirty="0"/>
              <a:t>Start zookeeper as follows: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i="1" dirty="0"/>
              <a:t>bin/zookeeper-server-start.sh config/</a:t>
            </a:r>
            <a:r>
              <a:rPr lang="en-US" sz="2400" i="1" dirty="0" err="1"/>
              <a:t>zookeeper.properties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14506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C9B4-A37C-430D-86DB-97481BE6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Server1 on VM1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003D3E-2FE8-4670-B25F-775D5DDF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46405" y="1314468"/>
            <a:ext cx="6705600" cy="1752600"/>
          </a:xfrm>
        </p:spPr>
        <p:txBody>
          <a:bodyPr>
            <a:normAutofit/>
          </a:bodyPr>
          <a:lstStyle/>
          <a:p>
            <a:r>
              <a:rPr lang="en-US" dirty="0"/>
              <a:t>Start server 1 on VM1 as follows: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i="1" dirty="0"/>
              <a:t>bin/kafka-server-start.sh config/</a:t>
            </a:r>
            <a:r>
              <a:rPr lang="en-US" sz="2400" i="1" dirty="0" err="1"/>
              <a:t>server.properties</a:t>
            </a:r>
            <a:endParaRPr lang="en-US" sz="2400" i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3A285-4343-463C-B62D-C46E8724AB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19400" y="3017444"/>
            <a:ext cx="6172200" cy="356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73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C9B4-A37C-430D-86DB-97481BE6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Server2 on VM2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3A285-4343-463C-B62D-C46E8724AB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05000" y="2514600"/>
            <a:ext cx="7679038" cy="415401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003D3E-2FE8-4670-B25F-775D5DDF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1219" y="1219200"/>
            <a:ext cx="70866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Start server 2 on VM2 as follows: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i="1" dirty="0"/>
              <a:t>bin/kafka-server-start.sh config/</a:t>
            </a:r>
            <a:r>
              <a:rPr lang="en-US" sz="2400" i="1" dirty="0" err="1"/>
              <a:t>server.properties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872243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C9B4-A37C-430D-86DB-97481BE6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Topic on a VM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003D3E-2FE8-4670-B25F-775D5DDF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348753"/>
            <a:ext cx="10820400" cy="1752600"/>
          </a:xfrm>
        </p:spPr>
        <p:txBody>
          <a:bodyPr>
            <a:normAutofit/>
          </a:bodyPr>
          <a:lstStyle/>
          <a:p>
            <a:r>
              <a:rPr lang="en-US" dirty="0"/>
              <a:t>We choose to create our utilization topic on VM2 as follows:</a:t>
            </a:r>
          </a:p>
          <a:p>
            <a:pPr marL="0" indent="0">
              <a:buNone/>
            </a:pPr>
            <a:r>
              <a:rPr lang="en-US" sz="2400" i="1" dirty="0"/>
              <a:t>bin/kafka-topics.sh --create --topic utilizations --bootstrap-server 192.168.15.3:9092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3A285-4343-463C-B62D-C46E8724AB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3756648"/>
            <a:ext cx="9829800" cy="20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39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C9B4-A37C-430D-86DB-97481BE6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Viewing Topic Properties on Either Kafka Server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003D3E-2FE8-4670-B25F-775D5DDF2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143000"/>
            <a:ext cx="11125200" cy="3443416"/>
          </a:xfrm>
        </p:spPr>
        <p:txBody>
          <a:bodyPr>
            <a:normAutofit/>
          </a:bodyPr>
          <a:lstStyle/>
          <a:p>
            <a:r>
              <a:rPr lang="en-US" sz="2000" dirty="0"/>
              <a:t>Currently we have disabled web-based dashboard to </a:t>
            </a:r>
            <a:r>
              <a:rPr lang="en-US" sz="2000" dirty="0" err="1"/>
              <a:t>ZooKeeper</a:t>
            </a:r>
            <a:r>
              <a:rPr lang="en-US" sz="2000" dirty="0"/>
              <a:t> so it is hard to know who is the leader server is</a:t>
            </a:r>
          </a:p>
          <a:p>
            <a:r>
              <a:rPr lang="en-US" sz="2000" dirty="0"/>
              <a:t>We can query either server but some time needs to pass so all replicas are aware of the topics</a:t>
            </a:r>
          </a:p>
          <a:p>
            <a:r>
              <a:rPr lang="en-US" sz="2000" dirty="0"/>
              <a:t>Here we view the properties of our created topic by querying Kafka server on:</a:t>
            </a:r>
            <a:endParaRPr lang="en-US" sz="1600" i="1" dirty="0"/>
          </a:p>
          <a:p>
            <a:pPr marL="0" indent="0">
              <a:buNone/>
            </a:pPr>
            <a:r>
              <a:rPr lang="en-US" sz="2400" b="1" i="1" dirty="0"/>
              <a:t>bin/kafka-topics.sh --describe --topic utilizations --bootstrap-server 192.168.15.2:9092 </a:t>
            </a: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OR</a:t>
            </a:r>
          </a:p>
          <a:p>
            <a:pPr marL="0" indent="0">
              <a:buNone/>
            </a:pPr>
            <a:r>
              <a:rPr lang="en-US" sz="2400" b="1" i="1" dirty="0"/>
              <a:t>bin/kafka-topics.sh --describe --topic utilizations --bootstrap-server 192.168.15.3:9092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3A285-4343-463C-B62D-C46E8724AB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800" y="4114800"/>
            <a:ext cx="10058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70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6439-7C80-43AD-BE03-14671BA9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Producer (Console)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EDEBF-1135-4BA8-8387-591CDC1EFB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600201"/>
            <a:ext cx="10972800" cy="4525963"/>
          </a:xfrm>
        </p:spPr>
        <p:txBody>
          <a:bodyPr/>
          <a:lstStyle/>
          <a:p>
            <a:r>
              <a:rPr lang="en-US" dirty="0"/>
              <a:t>Here we will start a producer via command line (say on VM2)</a:t>
            </a:r>
          </a:p>
          <a:p>
            <a:pPr marL="0" indent="0">
              <a:buNone/>
            </a:pPr>
            <a:r>
              <a:rPr lang="en-US" sz="2000" b="1" i="1" dirty="0"/>
              <a:t>bin/kafka-console-producer.sh --topic utilizations --bootstrap-server 192.168.15.3:9092</a:t>
            </a:r>
            <a:endParaRPr lang="en-US" b="1" i="1" dirty="0"/>
          </a:p>
          <a:p>
            <a:r>
              <a:rPr lang="en-US" dirty="0"/>
              <a:t>We will copy paste some output of the “top” command in the shell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C827B4-3077-47B2-9864-E4E70A5409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8751" y="3863182"/>
            <a:ext cx="10271291" cy="24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7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6439-7C80-43AD-BE03-14671BA9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Consumer (Console)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EDEBF-1135-4BA8-8387-591CDC1EFB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448530"/>
            <a:ext cx="11353800" cy="2057400"/>
          </a:xfrm>
        </p:spPr>
        <p:txBody>
          <a:bodyPr/>
          <a:lstStyle/>
          <a:p>
            <a:r>
              <a:rPr lang="en-US" dirty="0"/>
              <a:t>Here we will start a consumer via command line (say on VM1 or VM2)</a:t>
            </a:r>
          </a:p>
          <a:p>
            <a:pPr marL="0" indent="0">
              <a:buNone/>
            </a:pPr>
            <a:r>
              <a:rPr lang="en-US" sz="2000" b="1" i="1" dirty="0"/>
              <a:t>bin/kafka-console-consumer.sh --topic utilizations --from-beginning --bootstrap-server 192.168.15.3:9092</a:t>
            </a:r>
            <a:endParaRPr lang="en-US" b="1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C827B4-3077-47B2-9864-E4E70A5409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2559224"/>
            <a:ext cx="6248400" cy="42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4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D96E-ACD0-4CFB-9F1C-C2047F2C6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F1C6-EBF5-492E-9A64-524C4EB53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VM1 = Ubuntu 18.04</a:t>
            </a:r>
          </a:p>
          <a:p>
            <a:pPr lvl="1"/>
            <a:r>
              <a:rPr lang="en-US" dirty="0"/>
              <a:t>IP Address: 192.168.5.2 on the NAT network and 192.168.56.102 on the Host-only network</a:t>
            </a:r>
          </a:p>
          <a:p>
            <a:pPr lvl="1"/>
            <a:r>
              <a:rPr lang="en-US" dirty="0"/>
              <a:t>Will run one of two Kafka servers (Broker ID = 0)</a:t>
            </a:r>
          </a:p>
          <a:p>
            <a:pPr lvl="1"/>
            <a:r>
              <a:rPr lang="en-US" dirty="0"/>
              <a:t>Will run the producer of events using Kafka Python streaming</a:t>
            </a:r>
          </a:p>
          <a:p>
            <a:pPr lvl="1"/>
            <a:r>
              <a:rPr lang="en-US" dirty="0"/>
              <a:t>Will run command line consumer</a:t>
            </a:r>
          </a:p>
          <a:p>
            <a:r>
              <a:rPr lang="en-US" dirty="0"/>
              <a:t>VM2 = Ubuntu 20.04</a:t>
            </a:r>
          </a:p>
          <a:p>
            <a:pPr lvl="1"/>
            <a:r>
              <a:rPr lang="en-US" dirty="0"/>
              <a:t>IP Address: 192.168.5.3 on the NAT network and 192.168.56.103 on the Host-only network</a:t>
            </a:r>
          </a:p>
          <a:p>
            <a:pPr lvl="1"/>
            <a:r>
              <a:rPr lang="en-US" dirty="0"/>
              <a:t>Will run the zookeeper server</a:t>
            </a:r>
          </a:p>
          <a:p>
            <a:pPr lvl="1"/>
            <a:r>
              <a:rPr lang="en-US" dirty="0"/>
              <a:t>Will run one of the two Kafka servers (Broker ID = 1)</a:t>
            </a:r>
          </a:p>
          <a:p>
            <a:pPr lvl="1"/>
            <a:r>
              <a:rPr lang="en-US" dirty="0"/>
              <a:t>Will use to create our “utilization” topic</a:t>
            </a:r>
          </a:p>
          <a:p>
            <a:pPr lvl="1"/>
            <a:r>
              <a:rPr lang="en-US" dirty="0"/>
              <a:t>Will run our external consumer (e.g., programmatic, DB,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From each VM, make sure you can ping the other VM on both its IP addresses</a:t>
            </a:r>
          </a:p>
        </p:txBody>
      </p:sp>
    </p:spTree>
    <p:extLst>
      <p:ext uri="{BB962C8B-B14F-4D97-AF65-F5344CB8AC3E}">
        <p14:creationId xmlns:p14="http://schemas.microsoft.com/office/powerpoint/2010/main" val="4267793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35F2-DB2D-4ACB-B800-C9BF43CD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Python-based Producer/Consumer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156C-3CFE-4CD7-80F7-A41FB3593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3505200"/>
          </a:xfrm>
        </p:spPr>
        <p:txBody>
          <a:bodyPr/>
          <a:lstStyle/>
          <a:p>
            <a:r>
              <a:rPr lang="en-US" dirty="0"/>
              <a:t>Sample code contains a producer and consumer that use the Kafka Python streaming APIs</a:t>
            </a:r>
          </a:p>
          <a:p>
            <a:r>
              <a:rPr lang="en-US" dirty="0"/>
              <a:t>Producer takes input from the Linux “top” command, encodes it as a value of the topic “utilizations” and sends it to Kafka</a:t>
            </a:r>
          </a:p>
          <a:p>
            <a:r>
              <a:rPr lang="en-US" dirty="0"/>
              <a:t>Consumer binds to the Kafka cluster, subscribes to the “utilizations” topic and reads every new incoming record and prints the contents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DA174-52CA-42AF-92C4-CE00F4E430A9}"/>
              </a:ext>
            </a:extLst>
          </p:cNvPr>
          <p:cNvSpPr txBox="1"/>
          <p:nvPr/>
        </p:nvSpPr>
        <p:spPr>
          <a:xfrm>
            <a:off x="2057400" y="5029200"/>
            <a:ext cx="7086600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In the assignment you will need to take the incoming key-value pair and dump it into a database like Apache CouchDB.</a:t>
            </a:r>
          </a:p>
        </p:txBody>
      </p:sp>
    </p:spTree>
    <p:extLst>
      <p:ext uri="{BB962C8B-B14F-4D97-AF65-F5344CB8AC3E}">
        <p14:creationId xmlns:p14="http://schemas.microsoft.com/office/powerpoint/2010/main" val="286272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FD0E-88E4-498D-8E70-DC31A29E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Local VMs on My VirtualBox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5A3AB3-5B21-4C34-BED1-91F1EE6D9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882179"/>
            <a:ext cx="8610600" cy="575235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330A204-9F7A-4349-BFD7-AA770640DF1B}"/>
              </a:ext>
            </a:extLst>
          </p:cNvPr>
          <p:cNvSpPr/>
          <p:nvPr/>
        </p:nvSpPr>
        <p:spPr>
          <a:xfrm>
            <a:off x="800100" y="2438400"/>
            <a:ext cx="685800" cy="381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7DE5B95-5729-47B8-AE6A-A3386E6FFA79}"/>
              </a:ext>
            </a:extLst>
          </p:cNvPr>
          <p:cNvSpPr/>
          <p:nvPr/>
        </p:nvSpPr>
        <p:spPr>
          <a:xfrm>
            <a:off x="857250" y="4386948"/>
            <a:ext cx="685800" cy="3810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1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0FB36-C810-4C39-914B-F7AECAE5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VBoxManage</a:t>
            </a:r>
            <a:r>
              <a:rPr lang="en-US" dirty="0"/>
              <a:t> Command Line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FE34-5155-4BCC-94F4-C4BA3544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VirtualBox installation will come with a management utility called </a:t>
            </a:r>
            <a:r>
              <a:rPr lang="en-US" dirty="0" err="1"/>
              <a:t>VBoxManage</a:t>
            </a:r>
            <a:r>
              <a:rPr lang="en-US" dirty="0"/>
              <a:t>, which is a command line program</a:t>
            </a:r>
          </a:p>
          <a:p>
            <a:r>
              <a:rPr lang="en-US" dirty="0"/>
              <a:t>On Windows, you invoke it in a command shell; on Linux/MAC, you run it in a shell (e.g., bash shell)</a:t>
            </a:r>
          </a:p>
          <a:p>
            <a:r>
              <a:rPr lang="en-US" dirty="0"/>
              <a:t>If the executable is not in your PATH environment variable, you will have to use the full executable to the </a:t>
            </a:r>
            <a:r>
              <a:rPr lang="en-US" dirty="0" err="1"/>
              <a:t>VBoxManage</a:t>
            </a:r>
            <a:r>
              <a:rPr lang="en-US" dirty="0"/>
              <a:t> program</a:t>
            </a:r>
          </a:p>
          <a:p>
            <a:r>
              <a:rPr lang="en-US" dirty="0"/>
              <a:t>This command is a low-level, non-UI but extremely powerful utility to configure and manipulate many different aspects of the VirtualBox environment </a:t>
            </a:r>
          </a:p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https://www.virtualbox.org/manual/UserManual.html#vboxmanage</a:t>
            </a:r>
            <a:r>
              <a:rPr lang="en-US" dirty="0"/>
              <a:t> for more details</a:t>
            </a:r>
          </a:p>
        </p:txBody>
      </p:sp>
    </p:spTree>
    <p:extLst>
      <p:ext uri="{BB962C8B-B14F-4D97-AF65-F5344CB8AC3E}">
        <p14:creationId xmlns:p14="http://schemas.microsoft.com/office/powerpoint/2010/main" val="477004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9EA3-C7C2-439E-BF27-7F97B4CA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VMs using </a:t>
            </a:r>
            <a:r>
              <a:rPr lang="en-US" dirty="0" err="1"/>
              <a:t>VBoxManage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DF6300-82F7-4BD3-A691-2547777E0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57400"/>
            <a:ext cx="10865750" cy="274320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9AFDFBD-76ED-4605-AA06-A936737377C6}"/>
              </a:ext>
            </a:extLst>
          </p:cNvPr>
          <p:cNvSpPr/>
          <p:nvPr/>
        </p:nvSpPr>
        <p:spPr>
          <a:xfrm>
            <a:off x="7924800" y="5105400"/>
            <a:ext cx="3124200" cy="914400"/>
          </a:xfrm>
          <a:prstGeom prst="wedgeRoundRectCallout">
            <a:avLst>
              <a:gd name="adj1" fmla="val -212140"/>
              <a:gd name="adj2" fmla="val -162724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can use either the VM name or its GUID when manipulating its properties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B1DF81F-A47C-4E09-8B8E-919F44C17E43}"/>
              </a:ext>
            </a:extLst>
          </p:cNvPr>
          <p:cNvSpPr/>
          <p:nvPr/>
        </p:nvSpPr>
        <p:spPr>
          <a:xfrm>
            <a:off x="8077200" y="914400"/>
            <a:ext cx="3124200" cy="914400"/>
          </a:xfrm>
          <a:prstGeom prst="wedgeRoundRectCallout">
            <a:avLst>
              <a:gd name="adj1" fmla="val -99070"/>
              <a:gd name="adj2" fmla="val 13813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See how I had to use the absolute path to the executable</a:t>
            </a:r>
          </a:p>
        </p:txBody>
      </p:sp>
    </p:spTree>
    <p:extLst>
      <p:ext uri="{BB962C8B-B14F-4D97-AF65-F5344CB8AC3E}">
        <p14:creationId xmlns:p14="http://schemas.microsoft.com/office/powerpoint/2010/main" val="192975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BBE4-F0CC-43B2-96B6-84F00FCC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VirtualBox’s NAT Network Feature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5FE563-8A47-4314-A414-FF05AB6C9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simplest network adapter that the VM can use is the NAT (network address translation)</a:t>
            </a:r>
          </a:p>
          <a:p>
            <a:r>
              <a:rPr lang="en-US" dirty="0"/>
              <a:t>NAT allows traffic from the VM to go outside and receive responses over the current outgoing connection (i.e., you can visit sites and download software)</a:t>
            </a:r>
          </a:p>
          <a:p>
            <a:pPr lvl="1"/>
            <a:r>
              <a:rPr lang="en-US" dirty="0"/>
              <a:t>However, outside traffic cannot get in as the virtual router makes the internal network private, i.e., you cannot deploy a server and make it available to the outside world</a:t>
            </a:r>
          </a:p>
          <a:p>
            <a:pPr lvl="1"/>
            <a:r>
              <a:rPr lang="en-US" dirty="0"/>
              <a:t>One way to overcome this is via port forwarding but we will not use it in this setup</a:t>
            </a:r>
          </a:p>
          <a:p>
            <a:r>
              <a:rPr lang="en-US" dirty="0"/>
              <a:t>The NAT Network adapter is similar to NAT except that multiple VMs connected on the same NAT Network can communicate with each other which is not possible with plain NAT</a:t>
            </a:r>
          </a:p>
          <a:p>
            <a:r>
              <a:rPr lang="en-US" dirty="0"/>
              <a:t>Since we plan to create two VMs on our laptop and have them talk to each other, we will create a NAT Network</a:t>
            </a:r>
          </a:p>
        </p:txBody>
      </p:sp>
    </p:spTree>
    <p:extLst>
      <p:ext uri="{BB962C8B-B14F-4D97-AF65-F5344CB8AC3E}">
        <p14:creationId xmlns:p14="http://schemas.microsoft.com/office/powerpoint/2010/main" val="364348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92F9-C33C-48C9-B166-0988479A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Assigning a NAT Network to VM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B0641E-F951-4EFD-A43E-ED2475C7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1"/>
            <a:ext cx="10972800" cy="4038599"/>
          </a:xfrm>
        </p:spPr>
        <p:txBody>
          <a:bodyPr>
            <a:normAutofit/>
          </a:bodyPr>
          <a:lstStyle/>
          <a:p>
            <a:r>
              <a:rPr lang="en-US" dirty="0"/>
              <a:t>We will use the </a:t>
            </a:r>
            <a:r>
              <a:rPr lang="en-US" dirty="0" err="1"/>
              <a:t>VBoxManage</a:t>
            </a:r>
            <a:r>
              <a:rPr lang="en-US" dirty="0"/>
              <a:t> command line executable to create the NAT network</a:t>
            </a:r>
          </a:p>
          <a:p>
            <a:r>
              <a:rPr lang="en-US" dirty="0"/>
              <a:t>We will enable DHCP for our network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DFD93-3757-4DFE-AA20-A1DE94278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15" y="2590800"/>
            <a:ext cx="11287967" cy="1151833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DD0EBB3-D244-4E8F-9EDC-9A64894A2554}"/>
              </a:ext>
            </a:extLst>
          </p:cNvPr>
          <p:cNvSpPr/>
          <p:nvPr/>
        </p:nvSpPr>
        <p:spPr>
          <a:xfrm>
            <a:off x="8077200" y="1548365"/>
            <a:ext cx="2667000" cy="914400"/>
          </a:xfrm>
          <a:prstGeom prst="wedgeRoundRectCallout">
            <a:avLst>
              <a:gd name="adj1" fmla="val -249413"/>
              <a:gd name="adj2" fmla="val 14838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Subnet mask for the </a:t>
            </a:r>
            <a:r>
              <a:rPr lang="en-US" dirty="0" err="1">
                <a:solidFill>
                  <a:schemeClr val="tx1"/>
                </a:solidFill>
              </a:rPr>
              <a:t>MyNetwork</a:t>
            </a:r>
            <a:r>
              <a:rPr lang="en-US" dirty="0">
                <a:solidFill>
                  <a:schemeClr val="tx1"/>
                </a:solidFill>
              </a:rPr>
              <a:t> NAT</a:t>
            </a:r>
          </a:p>
        </p:txBody>
      </p:sp>
    </p:spTree>
    <p:extLst>
      <p:ext uri="{BB962C8B-B14F-4D97-AF65-F5344CB8AC3E}">
        <p14:creationId xmlns:p14="http://schemas.microsoft.com/office/powerpoint/2010/main" val="119361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BBE4-F0CC-43B2-96B6-84F00FCC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NAT Network Adapters to VMs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D7ED79-1425-4428-ABEC-23A4DC303F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1320137"/>
            <a:ext cx="5662113" cy="364995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345D91-C621-4D6B-80C7-EFE20C164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280064"/>
            <a:ext cx="5842000" cy="37491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60788B-484B-4F43-BF2F-DA52CB11FB9B}"/>
              </a:ext>
            </a:extLst>
          </p:cNvPr>
          <p:cNvSpPr txBox="1"/>
          <p:nvPr/>
        </p:nvSpPr>
        <p:spPr>
          <a:xfrm>
            <a:off x="381000" y="533400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Both the VMs use the </a:t>
            </a:r>
            <a:r>
              <a:rPr lang="en-US" sz="2400" dirty="0" err="1"/>
              <a:t>MyNetwork</a:t>
            </a:r>
            <a:r>
              <a:rPr lang="en-US" sz="2400" dirty="0"/>
              <a:t> NAT network that we just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advanced tab, I selected “Allow VMs” in the promiscuous mode, which will allow them to communicate with each other but nothing else</a:t>
            </a:r>
          </a:p>
        </p:txBody>
      </p:sp>
    </p:spTree>
    <p:extLst>
      <p:ext uri="{BB962C8B-B14F-4D97-AF65-F5344CB8AC3E}">
        <p14:creationId xmlns:p14="http://schemas.microsoft.com/office/powerpoint/2010/main" val="484000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11103</TotalTime>
  <Words>1367</Words>
  <Application>Microsoft Office PowerPoint</Application>
  <PresentationFormat>Widescreen</PresentationFormat>
  <Paragraphs>137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CS4287/5287: Cloud Computing</vt:lpstr>
      <vt:lpstr>Motivation for this Slide Deck</vt:lpstr>
      <vt:lpstr>My Setup</vt:lpstr>
      <vt:lpstr>Two Local VMs on My VirtualBox</vt:lpstr>
      <vt:lpstr>VBoxManage Command Line Program</vt:lpstr>
      <vt:lpstr>Listing VMs using VBoxManage</vt:lpstr>
      <vt:lpstr>VirtualBox’s NAT Network Feature</vt:lpstr>
      <vt:lpstr>Creating and Assigning a NAT Network to VM</vt:lpstr>
      <vt:lpstr>Adding NAT Network Adapters to VMs</vt:lpstr>
      <vt:lpstr>Adding Fixed IP Address to VMs on NAT Network</vt:lpstr>
      <vt:lpstr>Use of VirtualBox Host-Only Network</vt:lpstr>
      <vt:lpstr>Creating Host-Only Network from GUI</vt:lpstr>
      <vt:lpstr>Changing Properties of Host-Only Network</vt:lpstr>
      <vt:lpstr>Listing Host-Only Interfaces</vt:lpstr>
      <vt:lpstr>Adding Host-Only Adapters to VMs</vt:lpstr>
      <vt:lpstr>Setting Fixed IP Addresses in Host-Only Network</vt:lpstr>
      <vt:lpstr>Starting the Two VMs</vt:lpstr>
      <vt:lpstr>VMs After Boot Up</vt:lpstr>
      <vt:lpstr>ifconfig Output on VM1</vt:lpstr>
      <vt:lpstr>ifconfig Output on VM2</vt:lpstr>
      <vt:lpstr>config/server.properties on VM1</vt:lpstr>
      <vt:lpstr>config/server.properties on VM2</vt:lpstr>
      <vt:lpstr>Starting Zookeeper on VM2</vt:lpstr>
      <vt:lpstr>Starting Server1 on VM1</vt:lpstr>
      <vt:lpstr>Starting Server2 on VM2</vt:lpstr>
      <vt:lpstr>Creating Topic on a VM</vt:lpstr>
      <vt:lpstr>Viewing Topic Properties on Either Kafka Server</vt:lpstr>
      <vt:lpstr>Starting Producer (Console)</vt:lpstr>
      <vt:lpstr>Starting Consumer (Console)</vt:lpstr>
      <vt:lpstr>Python-based Producer/Consumer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387: Topics in Software Engineering</dc:title>
  <dc:creator>admin</dc:creator>
  <cp:lastModifiedBy>Gokhale, Aniruddha S</cp:lastModifiedBy>
  <cp:revision>759</cp:revision>
  <dcterms:created xsi:type="dcterms:W3CDTF">2006-08-16T00:00:00Z</dcterms:created>
  <dcterms:modified xsi:type="dcterms:W3CDTF">2020-09-07T22:38:21Z</dcterms:modified>
</cp:coreProperties>
</file>